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301" r:id="rId4"/>
    <p:sldId id="258" r:id="rId5"/>
    <p:sldId id="259" r:id="rId6"/>
    <p:sldId id="287" r:id="rId7"/>
    <p:sldId id="288" r:id="rId8"/>
    <p:sldId id="289" r:id="rId9"/>
    <p:sldId id="298" r:id="rId10"/>
    <p:sldId id="290" r:id="rId11"/>
    <p:sldId id="291" r:id="rId12"/>
    <p:sldId id="292" r:id="rId13"/>
    <p:sldId id="293" r:id="rId14"/>
    <p:sldId id="294" r:id="rId16"/>
    <p:sldId id="295" r:id="rId17"/>
    <p:sldId id="299" r:id="rId18"/>
    <p:sldId id="296" r:id="rId19"/>
    <p:sldId id="300" r:id="rId20"/>
    <p:sldId id="297" r:id="rId21"/>
    <p:sldId id="31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D2"/>
    <a:srgbClr val="C1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24" autoAdjust="0"/>
  </p:normalViewPr>
  <p:slideViewPr>
    <p:cSldViewPr snapToGrid="0">
      <p:cViewPr>
        <p:scale>
          <a:sx n="50" d="100"/>
          <a:sy n="50" d="100"/>
        </p:scale>
        <p:origin x="81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B5A41B-F74C-42B8-871D-2FF62BAC8A86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46955C-7C9B-435C-84B8-DC9ED8FD85B8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b="1" i="0" dirty="0">
              <a:effectLst/>
              <a:latin typeface="Manrope"/>
            </a:rPr>
            <a:t>Естественно-научное направление</a:t>
          </a:r>
          <a:endParaRPr lang="ru-RU" dirty="0"/>
        </a:p>
      </dgm:t>
    </dgm:pt>
    <dgm:pt modelId="{DAECF4E8-EAD8-42BC-AE0D-685D93CD07FE}" cxnId="{6B797EA5-79E2-48FB-BFAC-2C65DFD7813D}" type="parTrans">
      <dgm:prSet/>
      <dgm:spPr/>
      <dgm:t>
        <a:bodyPr/>
        <a:lstStyle/>
        <a:p>
          <a:endParaRPr lang="ru-RU"/>
        </a:p>
      </dgm:t>
    </dgm:pt>
    <dgm:pt modelId="{AE8BCEDF-8FDE-4A59-817D-81DAF2779F3E}" cxnId="{6B797EA5-79E2-48FB-BFAC-2C65DFD7813D}" type="sibTrans">
      <dgm:prSet/>
      <dgm:spPr/>
      <dgm:t>
        <a:bodyPr/>
        <a:lstStyle/>
        <a:p>
          <a:endParaRPr lang="ru-RU"/>
        </a:p>
      </dgm:t>
    </dgm:pt>
    <dgm:pt modelId="{81E5C6A7-8257-4E92-ACCA-92AF197389FC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b="1" i="0" dirty="0">
              <a:effectLst/>
              <a:latin typeface="Manrope"/>
            </a:rPr>
            <a:t>Технологическое направление</a:t>
          </a:r>
          <a:endParaRPr lang="ru-RU" dirty="0"/>
        </a:p>
      </dgm:t>
    </dgm:pt>
    <dgm:pt modelId="{57F8AB37-B877-49E2-B820-4EC4F7A6FFDB}" cxnId="{FE32CE53-FAC9-4D17-853F-0D05423564D8}" type="parTrans">
      <dgm:prSet/>
      <dgm:spPr/>
      <dgm:t>
        <a:bodyPr/>
        <a:lstStyle/>
        <a:p>
          <a:endParaRPr lang="ru-RU"/>
        </a:p>
      </dgm:t>
    </dgm:pt>
    <dgm:pt modelId="{0E2BFA3F-75E1-4C9B-B640-D5BD01911738}" cxnId="{FE32CE53-FAC9-4D17-853F-0D05423564D8}" type="sibTrans">
      <dgm:prSet/>
      <dgm:spPr/>
      <dgm:t>
        <a:bodyPr/>
        <a:lstStyle/>
        <a:p>
          <a:endParaRPr lang="ru-RU"/>
        </a:p>
      </dgm:t>
    </dgm:pt>
    <dgm:pt modelId="{57203449-E0F6-406F-B0A5-488DF9395663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b="1" i="0" dirty="0">
              <a:effectLst/>
              <a:latin typeface="Manrope"/>
            </a:rPr>
            <a:t>Художественная направленность</a:t>
          </a:r>
          <a:endParaRPr lang="ru-RU" dirty="0"/>
        </a:p>
      </dgm:t>
    </dgm:pt>
    <dgm:pt modelId="{1A3BF65A-A85B-4D1D-8314-A79B91742DCD}" cxnId="{C1A251DB-89D7-40E6-880A-C37D6F48A4C1}" type="parTrans">
      <dgm:prSet/>
      <dgm:spPr/>
      <dgm:t>
        <a:bodyPr/>
        <a:lstStyle/>
        <a:p>
          <a:endParaRPr lang="ru-RU"/>
        </a:p>
      </dgm:t>
    </dgm:pt>
    <dgm:pt modelId="{9EDFFDF3-6384-4D45-A9F8-09AB7014A5E5}" cxnId="{C1A251DB-89D7-40E6-880A-C37D6F48A4C1}" type="sibTrans">
      <dgm:prSet/>
      <dgm:spPr/>
      <dgm:t>
        <a:bodyPr/>
        <a:lstStyle/>
        <a:p>
          <a:endParaRPr lang="ru-RU"/>
        </a:p>
      </dgm:t>
    </dgm:pt>
    <dgm:pt modelId="{C65E09C1-F6A6-492C-A415-56F47EC3223E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b="1" i="0" dirty="0">
              <a:effectLst/>
              <a:latin typeface="Manrope"/>
            </a:rPr>
            <a:t>Физкультурно-спортивная направленность</a:t>
          </a:r>
          <a:endParaRPr lang="ru-RU" dirty="0"/>
        </a:p>
      </dgm:t>
    </dgm:pt>
    <dgm:pt modelId="{032DD8DA-50B2-4FE5-986A-3F0836A5EFBB}" cxnId="{D7046D6C-8AE1-4259-8B6D-4EFE25C38C92}" type="parTrans">
      <dgm:prSet/>
      <dgm:spPr/>
      <dgm:t>
        <a:bodyPr/>
        <a:lstStyle/>
        <a:p>
          <a:endParaRPr lang="ru-RU"/>
        </a:p>
      </dgm:t>
    </dgm:pt>
    <dgm:pt modelId="{FC8E8945-2361-4EB4-9713-763D7471512A}" cxnId="{D7046D6C-8AE1-4259-8B6D-4EFE25C38C92}" type="sibTrans">
      <dgm:prSet/>
      <dgm:spPr/>
      <dgm:t>
        <a:bodyPr/>
        <a:lstStyle/>
        <a:p>
          <a:endParaRPr lang="ru-RU"/>
        </a:p>
      </dgm:t>
    </dgm:pt>
    <dgm:pt modelId="{E3584D3E-7995-4448-A4B6-F1F4A5FF7824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pPr>
            <a:buNone/>
          </a:pPr>
          <a:r>
            <a:rPr lang="ru-RU" b="0" i="0" dirty="0">
              <a:effectLst/>
              <a:latin typeface="Manrope"/>
            </a:rPr>
            <a:t>Фокус на развитии научных навыков и исследовательского мышления.</a:t>
          </a:r>
          <a:endParaRPr lang="ru-RU" dirty="0"/>
        </a:p>
      </dgm:t>
    </dgm:pt>
    <dgm:pt modelId="{E95232BE-A5A1-4DAF-89DC-7B93025B8A38}" cxnId="{24A21DEE-D9E9-4610-A2B8-B649412761BA}" type="parTrans">
      <dgm:prSet/>
      <dgm:spPr/>
      <dgm:t>
        <a:bodyPr/>
        <a:lstStyle/>
        <a:p>
          <a:endParaRPr lang="ru-RU"/>
        </a:p>
      </dgm:t>
    </dgm:pt>
    <dgm:pt modelId="{B23FD332-2BB7-4C01-B38E-A3B227853705}" cxnId="{24A21DEE-D9E9-4610-A2B8-B649412761BA}" type="sibTrans">
      <dgm:prSet/>
      <dgm:spPr/>
      <dgm:t>
        <a:bodyPr/>
        <a:lstStyle/>
        <a:p>
          <a:endParaRPr lang="ru-RU"/>
        </a:p>
      </dgm:t>
    </dgm:pt>
    <dgm:pt modelId="{916E959F-7863-479B-99D1-A5D6BD1A7A70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pPr>
            <a:buNone/>
          </a:pPr>
          <a:r>
            <a:rPr lang="ru-RU" b="0" i="0" dirty="0">
              <a:effectLst/>
              <a:latin typeface="Manrope"/>
            </a:rPr>
            <a:t>Обучение современным технологиям и их применению в жизни.</a:t>
          </a:r>
          <a:endParaRPr lang="ru-RU" dirty="0"/>
        </a:p>
      </dgm:t>
    </dgm:pt>
    <dgm:pt modelId="{8B8C0128-C968-445D-9BF0-689FDA42E692}" cxnId="{E04FE53C-8363-487A-BB30-A0C7233C1FAA}" type="parTrans">
      <dgm:prSet/>
      <dgm:spPr/>
      <dgm:t>
        <a:bodyPr/>
        <a:lstStyle/>
        <a:p>
          <a:endParaRPr lang="ru-RU"/>
        </a:p>
      </dgm:t>
    </dgm:pt>
    <dgm:pt modelId="{D1345F49-5FEB-49F9-AE92-623079F52415}" cxnId="{E04FE53C-8363-487A-BB30-A0C7233C1FAA}" type="sibTrans">
      <dgm:prSet/>
      <dgm:spPr/>
      <dgm:t>
        <a:bodyPr/>
        <a:lstStyle/>
        <a:p>
          <a:endParaRPr lang="ru-RU"/>
        </a:p>
      </dgm:t>
    </dgm:pt>
    <dgm:pt modelId="{6D02AD74-8A5C-4528-A6C2-16D02AC902B4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pPr>
            <a:buNone/>
          </a:pPr>
          <a:r>
            <a:rPr lang="ru-RU" b="0" i="0" dirty="0">
              <a:effectLst/>
              <a:latin typeface="Manrope"/>
            </a:rPr>
            <a:t>Развитие творческих способностей через искусство и дизайн.</a:t>
          </a:r>
          <a:endParaRPr lang="ru-RU" dirty="0"/>
        </a:p>
      </dgm:t>
    </dgm:pt>
    <dgm:pt modelId="{654783DB-16E5-44AC-AFC8-E8EDD12179FF}" cxnId="{0434C333-8E43-4B75-97A0-4736653E1453}" type="parTrans">
      <dgm:prSet/>
      <dgm:spPr/>
      <dgm:t>
        <a:bodyPr/>
        <a:lstStyle/>
        <a:p>
          <a:endParaRPr lang="ru-RU"/>
        </a:p>
      </dgm:t>
    </dgm:pt>
    <dgm:pt modelId="{8EA073BC-DB30-465D-BBC0-F3619BCFDCFE}" cxnId="{0434C333-8E43-4B75-97A0-4736653E1453}" type="sibTrans">
      <dgm:prSet/>
      <dgm:spPr/>
      <dgm:t>
        <a:bodyPr/>
        <a:lstStyle/>
        <a:p>
          <a:endParaRPr lang="ru-RU"/>
        </a:p>
      </dgm:t>
    </dgm:pt>
    <dgm:pt modelId="{F0D78060-C3F8-4BE7-A1F9-0E2462537A97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pPr>
            <a:buNone/>
          </a:pPr>
          <a:r>
            <a:rPr lang="ru-RU" b="0" i="0" dirty="0">
              <a:effectLst/>
              <a:latin typeface="Manrope"/>
            </a:rPr>
            <a:t>Поддержка физического развития и командного духа через спорт.</a:t>
          </a:r>
          <a:endParaRPr lang="ru-RU" dirty="0"/>
        </a:p>
      </dgm:t>
    </dgm:pt>
    <dgm:pt modelId="{B64840D7-7648-4BA8-B1FF-5E8A34701D37}" cxnId="{F5A60FF8-DDBE-4633-B637-C191372FD195}" type="parTrans">
      <dgm:prSet/>
      <dgm:spPr/>
      <dgm:t>
        <a:bodyPr/>
        <a:lstStyle/>
        <a:p>
          <a:endParaRPr lang="ru-RU"/>
        </a:p>
      </dgm:t>
    </dgm:pt>
    <dgm:pt modelId="{14E63C40-1A02-4852-83C7-665D4D4CCC9D}" cxnId="{F5A60FF8-DDBE-4633-B637-C191372FD195}" type="sibTrans">
      <dgm:prSet/>
      <dgm:spPr/>
      <dgm:t>
        <a:bodyPr/>
        <a:lstStyle/>
        <a:p>
          <a:endParaRPr lang="ru-RU"/>
        </a:p>
      </dgm:t>
    </dgm:pt>
    <dgm:pt modelId="{27664A87-F177-4407-A6D2-CB56950C3D94}" type="pres">
      <dgm:prSet presAssocID="{BDB5A41B-F74C-42B8-871D-2FF62BAC8A86}" presName="Name0" presStyleCnt="0">
        <dgm:presLayoutVars>
          <dgm:chMax val="7"/>
          <dgm:chPref val="7"/>
          <dgm:dir/>
        </dgm:presLayoutVars>
      </dgm:prSet>
      <dgm:spPr/>
    </dgm:pt>
    <dgm:pt modelId="{E6BC3ADB-A5AD-4849-80B2-AD152E6EB0D6}" type="pres">
      <dgm:prSet presAssocID="{BDB5A41B-F74C-42B8-871D-2FF62BAC8A86}" presName="Name1" presStyleCnt="0"/>
      <dgm:spPr/>
    </dgm:pt>
    <dgm:pt modelId="{5F389A78-0AD0-402A-B76A-781466119FF1}" type="pres">
      <dgm:prSet presAssocID="{BDB5A41B-F74C-42B8-871D-2FF62BAC8A86}" presName="cycle" presStyleCnt="0"/>
      <dgm:spPr/>
    </dgm:pt>
    <dgm:pt modelId="{00BECB02-1249-426A-9690-E3532FC6ACEB}" type="pres">
      <dgm:prSet presAssocID="{BDB5A41B-F74C-42B8-871D-2FF62BAC8A86}" presName="srcNode" presStyleLbl="node1" presStyleIdx="0" presStyleCnt="4"/>
      <dgm:spPr/>
    </dgm:pt>
    <dgm:pt modelId="{1FEE5E20-D70E-422B-9ADC-16F70E76F8FF}" type="pres">
      <dgm:prSet presAssocID="{BDB5A41B-F74C-42B8-871D-2FF62BAC8A86}" presName="conn" presStyleLbl="parChTrans1D2" presStyleIdx="0" presStyleCnt="1"/>
      <dgm:spPr/>
    </dgm:pt>
    <dgm:pt modelId="{353D58C1-6FFA-495B-AE81-69D83BE80A56}" type="pres">
      <dgm:prSet presAssocID="{BDB5A41B-F74C-42B8-871D-2FF62BAC8A86}" presName="extraNode" presStyleLbl="node1" presStyleIdx="0" presStyleCnt="4"/>
      <dgm:spPr/>
    </dgm:pt>
    <dgm:pt modelId="{7F1865DA-F031-4887-896B-96B0842F9A31}" type="pres">
      <dgm:prSet presAssocID="{BDB5A41B-F74C-42B8-871D-2FF62BAC8A86}" presName="dstNode" presStyleLbl="node1" presStyleIdx="0" presStyleCnt="4"/>
      <dgm:spPr/>
    </dgm:pt>
    <dgm:pt modelId="{81BF9CD3-19ED-41DD-BBC8-CC8A544CCD3D}" type="pres">
      <dgm:prSet presAssocID="{3946955C-7C9B-435C-84B8-DC9ED8FD85B8}" presName="text_1" presStyleLbl="node1" presStyleIdx="0" presStyleCnt="4">
        <dgm:presLayoutVars>
          <dgm:bulletEnabled val="1"/>
        </dgm:presLayoutVars>
      </dgm:prSet>
      <dgm:spPr/>
    </dgm:pt>
    <dgm:pt modelId="{A564F54E-93CE-40AF-A557-3529965F7D40}" type="pres">
      <dgm:prSet presAssocID="{3946955C-7C9B-435C-84B8-DC9ED8FD85B8}" presName="accent_1" presStyleCnt="0"/>
      <dgm:spPr/>
    </dgm:pt>
    <dgm:pt modelId="{F294E6B8-ECA8-420F-A7B4-AFE35839D8FD}" type="pres">
      <dgm:prSet presAssocID="{3946955C-7C9B-435C-84B8-DC9ED8FD85B8}" presName="accentRepeatNode" presStyleLbl="solidFgAcc1" presStyleIdx="0" presStyleCnt="4"/>
      <dgm:spPr/>
    </dgm:pt>
    <dgm:pt modelId="{59FBC529-6102-4A89-B916-34AC4284317A}" type="pres">
      <dgm:prSet presAssocID="{81E5C6A7-8257-4E92-ACCA-92AF197389FC}" presName="text_2" presStyleLbl="node1" presStyleIdx="1" presStyleCnt="4">
        <dgm:presLayoutVars>
          <dgm:bulletEnabled val="1"/>
        </dgm:presLayoutVars>
      </dgm:prSet>
      <dgm:spPr/>
    </dgm:pt>
    <dgm:pt modelId="{04986526-5371-4517-902C-0C7BA9052C7D}" type="pres">
      <dgm:prSet presAssocID="{81E5C6A7-8257-4E92-ACCA-92AF197389FC}" presName="accent_2" presStyleCnt="0"/>
      <dgm:spPr/>
    </dgm:pt>
    <dgm:pt modelId="{5535A90F-7AB0-403B-A71D-5B30281A6C64}" type="pres">
      <dgm:prSet presAssocID="{81E5C6A7-8257-4E92-ACCA-92AF197389FC}" presName="accentRepeatNode" presStyleLbl="solidFgAcc1" presStyleIdx="1" presStyleCnt="4"/>
      <dgm:spPr/>
    </dgm:pt>
    <dgm:pt modelId="{2F5A39F9-E75C-44F3-B859-B214F52C1C9E}" type="pres">
      <dgm:prSet presAssocID="{57203449-E0F6-406F-B0A5-488DF9395663}" presName="text_3" presStyleLbl="node1" presStyleIdx="2" presStyleCnt="4">
        <dgm:presLayoutVars>
          <dgm:bulletEnabled val="1"/>
        </dgm:presLayoutVars>
      </dgm:prSet>
      <dgm:spPr/>
    </dgm:pt>
    <dgm:pt modelId="{5649B695-CF79-4AE9-B666-1D2D0D35A1B8}" type="pres">
      <dgm:prSet presAssocID="{57203449-E0F6-406F-B0A5-488DF9395663}" presName="accent_3" presStyleCnt="0"/>
      <dgm:spPr/>
    </dgm:pt>
    <dgm:pt modelId="{DF703042-541F-4487-BA28-F7A234D6E4DF}" type="pres">
      <dgm:prSet presAssocID="{57203449-E0F6-406F-B0A5-488DF9395663}" presName="accentRepeatNode" presStyleLbl="solidFgAcc1" presStyleIdx="2" presStyleCnt="4"/>
      <dgm:spPr/>
    </dgm:pt>
    <dgm:pt modelId="{30E5934D-49F9-4284-B50A-6C8F76A13504}" type="pres">
      <dgm:prSet presAssocID="{C65E09C1-F6A6-492C-A415-56F47EC3223E}" presName="text_4" presStyleLbl="node1" presStyleIdx="3" presStyleCnt="4">
        <dgm:presLayoutVars>
          <dgm:bulletEnabled val="1"/>
        </dgm:presLayoutVars>
      </dgm:prSet>
      <dgm:spPr/>
    </dgm:pt>
    <dgm:pt modelId="{64677D7F-E75F-46D0-806E-4C04C6BDE5C4}" type="pres">
      <dgm:prSet presAssocID="{C65E09C1-F6A6-492C-A415-56F47EC3223E}" presName="accent_4" presStyleCnt="0"/>
      <dgm:spPr/>
    </dgm:pt>
    <dgm:pt modelId="{FC6712B7-B7F3-4A6A-AD7F-54263E67B065}" type="pres">
      <dgm:prSet presAssocID="{C65E09C1-F6A6-492C-A415-56F47EC3223E}" presName="accentRepeatNode" presStyleLbl="solidFgAcc1" presStyleIdx="3" presStyleCnt="4"/>
      <dgm:spPr/>
    </dgm:pt>
  </dgm:ptLst>
  <dgm:cxnLst>
    <dgm:cxn modelId="{291F2C06-9DE2-4960-A9D4-E03275E0BEB5}" type="presOf" srcId="{F0D78060-C3F8-4BE7-A1F9-0E2462537A97}" destId="{30E5934D-49F9-4284-B50A-6C8F76A13504}" srcOrd="0" destOrd="1" presId="urn:microsoft.com/office/officeart/2008/layout/VerticalCurvedList"/>
    <dgm:cxn modelId="{C601190A-B2C0-49E1-B724-F03A681A2F82}" type="presOf" srcId="{C65E09C1-F6A6-492C-A415-56F47EC3223E}" destId="{30E5934D-49F9-4284-B50A-6C8F76A13504}" srcOrd="0" destOrd="0" presId="urn:microsoft.com/office/officeart/2008/layout/VerticalCurvedList"/>
    <dgm:cxn modelId="{754E9A1A-3276-4BCC-8D42-096901EE7971}" type="presOf" srcId="{57203449-E0F6-406F-B0A5-488DF9395663}" destId="{2F5A39F9-E75C-44F3-B859-B214F52C1C9E}" srcOrd="0" destOrd="0" presId="urn:microsoft.com/office/officeart/2008/layout/VerticalCurvedList"/>
    <dgm:cxn modelId="{8B37F122-C2DC-4B96-A4A9-7C3A116EEF14}" type="presOf" srcId="{B23FD332-2BB7-4C01-B38E-A3B227853705}" destId="{1FEE5E20-D70E-422B-9ADC-16F70E76F8FF}" srcOrd="0" destOrd="0" presId="urn:microsoft.com/office/officeart/2008/layout/VerticalCurvedList"/>
    <dgm:cxn modelId="{0434C333-8E43-4B75-97A0-4736653E1453}" srcId="{57203449-E0F6-406F-B0A5-488DF9395663}" destId="{6D02AD74-8A5C-4528-A6C2-16D02AC902B4}" srcOrd="0" destOrd="0" parTransId="{654783DB-16E5-44AC-AFC8-E8EDD12179FF}" sibTransId="{8EA073BC-DB30-465D-BBC0-F3619BCFDCFE}"/>
    <dgm:cxn modelId="{E04FE53C-8363-487A-BB30-A0C7233C1FAA}" srcId="{81E5C6A7-8257-4E92-ACCA-92AF197389FC}" destId="{916E959F-7863-479B-99D1-A5D6BD1A7A70}" srcOrd="0" destOrd="0" parTransId="{8B8C0128-C968-445D-9BF0-689FDA42E692}" sibTransId="{D1345F49-5FEB-49F9-AE92-623079F52415}"/>
    <dgm:cxn modelId="{D7046D6C-8AE1-4259-8B6D-4EFE25C38C92}" srcId="{BDB5A41B-F74C-42B8-871D-2FF62BAC8A86}" destId="{C65E09C1-F6A6-492C-A415-56F47EC3223E}" srcOrd="3" destOrd="0" parTransId="{032DD8DA-50B2-4FE5-986A-3F0836A5EFBB}" sibTransId="{FC8E8945-2361-4EB4-9713-763D7471512A}"/>
    <dgm:cxn modelId="{FE32CE53-FAC9-4D17-853F-0D05423564D8}" srcId="{BDB5A41B-F74C-42B8-871D-2FF62BAC8A86}" destId="{81E5C6A7-8257-4E92-ACCA-92AF197389FC}" srcOrd="1" destOrd="0" parTransId="{57F8AB37-B877-49E2-B820-4EC4F7A6FFDB}" sibTransId="{0E2BFA3F-75E1-4C9B-B640-D5BD01911738}"/>
    <dgm:cxn modelId="{549E8357-2D2E-4F3D-9819-9940DF30B3F6}" type="presOf" srcId="{BDB5A41B-F74C-42B8-871D-2FF62BAC8A86}" destId="{27664A87-F177-4407-A6D2-CB56950C3D94}" srcOrd="0" destOrd="0" presId="urn:microsoft.com/office/officeart/2008/layout/VerticalCurvedList"/>
    <dgm:cxn modelId="{7F857A8A-505A-438E-96BA-897BF94ED06F}" type="presOf" srcId="{6D02AD74-8A5C-4528-A6C2-16D02AC902B4}" destId="{2F5A39F9-E75C-44F3-B859-B214F52C1C9E}" srcOrd="0" destOrd="1" presId="urn:microsoft.com/office/officeart/2008/layout/VerticalCurvedList"/>
    <dgm:cxn modelId="{6B797EA5-79E2-48FB-BFAC-2C65DFD7813D}" srcId="{BDB5A41B-F74C-42B8-871D-2FF62BAC8A86}" destId="{3946955C-7C9B-435C-84B8-DC9ED8FD85B8}" srcOrd="0" destOrd="0" parTransId="{DAECF4E8-EAD8-42BC-AE0D-685D93CD07FE}" sibTransId="{AE8BCEDF-8FDE-4A59-817D-81DAF2779F3E}"/>
    <dgm:cxn modelId="{C8731ECB-028A-4989-8CC4-2BCFB83F92C9}" type="presOf" srcId="{3946955C-7C9B-435C-84B8-DC9ED8FD85B8}" destId="{81BF9CD3-19ED-41DD-BBC8-CC8A544CCD3D}" srcOrd="0" destOrd="0" presId="urn:microsoft.com/office/officeart/2008/layout/VerticalCurvedList"/>
    <dgm:cxn modelId="{C1A251DB-89D7-40E6-880A-C37D6F48A4C1}" srcId="{BDB5A41B-F74C-42B8-871D-2FF62BAC8A86}" destId="{57203449-E0F6-406F-B0A5-488DF9395663}" srcOrd="2" destOrd="0" parTransId="{1A3BF65A-A85B-4D1D-8314-A79B91742DCD}" sibTransId="{9EDFFDF3-6384-4D45-A9F8-09AB7014A5E5}"/>
    <dgm:cxn modelId="{F71626DD-D3B3-4BC3-A712-7E702F6C95B7}" type="presOf" srcId="{E3584D3E-7995-4448-A4B6-F1F4A5FF7824}" destId="{81BF9CD3-19ED-41DD-BBC8-CC8A544CCD3D}" srcOrd="0" destOrd="1" presId="urn:microsoft.com/office/officeart/2008/layout/VerticalCurvedList"/>
    <dgm:cxn modelId="{24A21DEE-D9E9-4610-A2B8-B649412761BA}" srcId="{3946955C-7C9B-435C-84B8-DC9ED8FD85B8}" destId="{E3584D3E-7995-4448-A4B6-F1F4A5FF7824}" srcOrd="0" destOrd="0" parTransId="{E95232BE-A5A1-4DAF-89DC-7B93025B8A38}" sibTransId="{B23FD332-2BB7-4C01-B38E-A3B227853705}"/>
    <dgm:cxn modelId="{F44150F2-02BC-4290-A6D7-32214D81FFEA}" type="presOf" srcId="{916E959F-7863-479B-99D1-A5D6BD1A7A70}" destId="{59FBC529-6102-4A89-B916-34AC4284317A}" srcOrd="0" destOrd="1" presId="urn:microsoft.com/office/officeart/2008/layout/VerticalCurvedList"/>
    <dgm:cxn modelId="{F5A60FF8-DDBE-4633-B637-C191372FD195}" srcId="{C65E09C1-F6A6-492C-A415-56F47EC3223E}" destId="{F0D78060-C3F8-4BE7-A1F9-0E2462537A97}" srcOrd="0" destOrd="0" parTransId="{B64840D7-7648-4BA8-B1FF-5E8A34701D37}" sibTransId="{14E63C40-1A02-4852-83C7-665D4D4CCC9D}"/>
    <dgm:cxn modelId="{A20F2BFD-4160-4CE6-AE53-3B9D0A21E8E1}" type="presOf" srcId="{81E5C6A7-8257-4E92-ACCA-92AF197389FC}" destId="{59FBC529-6102-4A89-B916-34AC4284317A}" srcOrd="0" destOrd="0" presId="urn:microsoft.com/office/officeart/2008/layout/VerticalCurvedList"/>
    <dgm:cxn modelId="{3FE8EF79-558E-49D9-B313-17A499801427}" type="presParOf" srcId="{27664A87-F177-4407-A6D2-CB56950C3D94}" destId="{E6BC3ADB-A5AD-4849-80B2-AD152E6EB0D6}" srcOrd="0" destOrd="0" presId="urn:microsoft.com/office/officeart/2008/layout/VerticalCurvedList"/>
    <dgm:cxn modelId="{46B06511-D9FE-45CF-8934-632B7FB89D9A}" type="presParOf" srcId="{E6BC3ADB-A5AD-4849-80B2-AD152E6EB0D6}" destId="{5F389A78-0AD0-402A-B76A-781466119FF1}" srcOrd="0" destOrd="0" presId="urn:microsoft.com/office/officeart/2008/layout/VerticalCurvedList"/>
    <dgm:cxn modelId="{E1719326-4C7F-42F1-A8BF-6E4251B7DF38}" type="presParOf" srcId="{5F389A78-0AD0-402A-B76A-781466119FF1}" destId="{00BECB02-1249-426A-9690-E3532FC6ACEB}" srcOrd="0" destOrd="0" presId="urn:microsoft.com/office/officeart/2008/layout/VerticalCurvedList"/>
    <dgm:cxn modelId="{072FDEE9-CB85-447B-B7D4-8AF37470D95F}" type="presParOf" srcId="{5F389A78-0AD0-402A-B76A-781466119FF1}" destId="{1FEE5E20-D70E-422B-9ADC-16F70E76F8FF}" srcOrd="1" destOrd="0" presId="urn:microsoft.com/office/officeart/2008/layout/VerticalCurvedList"/>
    <dgm:cxn modelId="{86FABEEB-7E07-4ED2-8B84-4E28FC01516B}" type="presParOf" srcId="{5F389A78-0AD0-402A-B76A-781466119FF1}" destId="{353D58C1-6FFA-495B-AE81-69D83BE80A56}" srcOrd="2" destOrd="0" presId="urn:microsoft.com/office/officeart/2008/layout/VerticalCurvedList"/>
    <dgm:cxn modelId="{DA91CB59-6115-46DA-88F2-8F7DBB89400C}" type="presParOf" srcId="{5F389A78-0AD0-402A-B76A-781466119FF1}" destId="{7F1865DA-F031-4887-896B-96B0842F9A31}" srcOrd="3" destOrd="0" presId="urn:microsoft.com/office/officeart/2008/layout/VerticalCurvedList"/>
    <dgm:cxn modelId="{744E1EAF-2F2D-4606-BF8C-52B479A7A6E4}" type="presParOf" srcId="{E6BC3ADB-A5AD-4849-80B2-AD152E6EB0D6}" destId="{81BF9CD3-19ED-41DD-BBC8-CC8A544CCD3D}" srcOrd="1" destOrd="0" presId="urn:microsoft.com/office/officeart/2008/layout/VerticalCurvedList"/>
    <dgm:cxn modelId="{A59C769D-4E82-4BB8-A9F4-2E8EB2431208}" type="presParOf" srcId="{E6BC3ADB-A5AD-4849-80B2-AD152E6EB0D6}" destId="{A564F54E-93CE-40AF-A557-3529965F7D40}" srcOrd="2" destOrd="0" presId="urn:microsoft.com/office/officeart/2008/layout/VerticalCurvedList"/>
    <dgm:cxn modelId="{56BAF35D-0557-4218-908F-683AAFCE8675}" type="presParOf" srcId="{A564F54E-93CE-40AF-A557-3529965F7D40}" destId="{F294E6B8-ECA8-420F-A7B4-AFE35839D8FD}" srcOrd="0" destOrd="0" presId="urn:microsoft.com/office/officeart/2008/layout/VerticalCurvedList"/>
    <dgm:cxn modelId="{ACAAB310-4475-418E-A53F-9081A80A3B6F}" type="presParOf" srcId="{E6BC3ADB-A5AD-4849-80B2-AD152E6EB0D6}" destId="{59FBC529-6102-4A89-B916-34AC4284317A}" srcOrd="3" destOrd="0" presId="urn:microsoft.com/office/officeart/2008/layout/VerticalCurvedList"/>
    <dgm:cxn modelId="{EE5CA6B3-8FFE-4996-8AC6-68A07EA0AF81}" type="presParOf" srcId="{E6BC3ADB-A5AD-4849-80B2-AD152E6EB0D6}" destId="{04986526-5371-4517-902C-0C7BA9052C7D}" srcOrd="4" destOrd="0" presId="urn:microsoft.com/office/officeart/2008/layout/VerticalCurvedList"/>
    <dgm:cxn modelId="{A95FBECD-0B88-45BE-8E36-1E08AE79B67B}" type="presParOf" srcId="{04986526-5371-4517-902C-0C7BA9052C7D}" destId="{5535A90F-7AB0-403B-A71D-5B30281A6C64}" srcOrd="0" destOrd="0" presId="urn:microsoft.com/office/officeart/2008/layout/VerticalCurvedList"/>
    <dgm:cxn modelId="{FD0645B2-69B6-4C33-9DE9-7591C1C645A6}" type="presParOf" srcId="{E6BC3ADB-A5AD-4849-80B2-AD152E6EB0D6}" destId="{2F5A39F9-E75C-44F3-B859-B214F52C1C9E}" srcOrd="5" destOrd="0" presId="urn:microsoft.com/office/officeart/2008/layout/VerticalCurvedList"/>
    <dgm:cxn modelId="{34DAC0CD-BD0F-4EE1-B978-285BE2B75EFF}" type="presParOf" srcId="{E6BC3ADB-A5AD-4849-80B2-AD152E6EB0D6}" destId="{5649B695-CF79-4AE9-B666-1D2D0D35A1B8}" srcOrd="6" destOrd="0" presId="urn:microsoft.com/office/officeart/2008/layout/VerticalCurvedList"/>
    <dgm:cxn modelId="{54419886-DC05-44CC-ADC5-911FFD7C8101}" type="presParOf" srcId="{5649B695-CF79-4AE9-B666-1D2D0D35A1B8}" destId="{DF703042-541F-4487-BA28-F7A234D6E4DF}" srcOrd="0" destOrd="0" presId="urn:microsoft.com/office/officeart/2008/layout/VerticalCurvedList"/>
    <dgm:cxn modelId="{4D237AF8-5524-4BF2-A354-93548BCA41D4}" type="presParOf" srcId="{E6BC3ADB-A5AD-4849-80B2-AD152E6EB0D6}" destId="{30E5934D-49F9-4284-B50A-6C8F76A13504}" srcOrd="7" destOrd="0" presId="urn:microsoft.com/office/officeart/2008/layout/VerticalCurvedList"/>
    <dgm:cxn modelId="{B4EA2DBA-9E90-49BE-91B6-35E47A244B73}" type="presParOf" srcId="{E6BC3ADB-A5AD-4849-80B2-AD152E6EB0D6}" destId="{64677D7F-E75F-46D0-806E-4C04C6BDE5C4}" srcOrd="8" destOrd="0" presId="urn:microsoft.com/office/officeart/2008/layout/VerticalCurvedList"/>
    <dgm:cxn modelId="{FE1A6542-0E68-4F38-89BE-4E94E992F3E5}" type="presParOf" srcId="{64677D7F-E75F-46D0-806E-4C04C6BDE5C4}" destId="{FC6712B7-B7F3-4A6A-AD7F-54263E67B06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641723" cy="5555009"/>
        <a:chOff x="0" y="0"/>
        <a:chExt cx="10641723" cy="5555009"/>
      </a:xfrm>
    </dsp:grpSpPr>
    <dsp:sp modelId="{1FEE5E20-D70E-422B-9ADC-16F70E76F8FF}">
      <dsp:nvSpPr>
        <dsp:cNvPr id="4" name="Арка 3"/>
        <dsp:cNvSpPr/>
      </dsp:nvSpPr>
      <dsp:spPr bwMode="white">
        <a:xfrm>
          <a:off x="-6215101" y="-973462"/>
          <a:ext cx="7501932" cy="7501932"/>
        </a:xfrm>
        <a:prstGeom prst="blockArc">
          <a:avLst>
            <a:gd name="adj1" fmla="val 18900000"/>
            <a:gd name="adj2" fmla="val 2700000"/>
            <a:gd name="adj3" fmla="val 241"/>
          </a:avLst>
        </a:pr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-6215101" y="-973462"/>
        <a:ext cx="7501932" cy="7501932"/>
      </dsp:txXfrm>
    </dsp:sp>
    <dsp:sp modelId="{81BF9CD3-19ED-41DD-BBC8-CC8A544CCD3D}">
      <dsp:nvSpPr>
        <dsp:cNvPr id="7" name="Прямоугольник 6"/>
        <dsp:cNvSpPr/>
      </dsp:nvSpPr>
      <dsp:spPr bwMode="white">
        <a:xfrm>
          <a:off x="704375" y="427069"/>
          <a:ext cx="9937348" cy="854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678324" tIns="48260" rIns="48260" bIns="4826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>
              <a:effectLst/>
              <a:latin typeface="Manrope"/>
            </a:rPr>
            <a:t>Естественно-научное направление</a:t>
          </a:r>
          <a:endParaRPr lang="ru-RU" dirty="0"/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0" i="0" dirty="0">
              <a:effectLst/>
              <a:latin typeface="Manrope"/>
            </a:rPr>
            <a:t>Фокус на развитии научных навыков и исследовательского мышления.</a:t>
          </a:r>
          <a:endParaRPr lang="ru-RU" dirty="0"/>
        </a:p>
      </dsp:txBody>
      <dsp:txXfrm>
        <a:off x="704375" y="427069"/>
        <a:ext cx="9937348" cy="854583"/>
      </dsp:txXfrm>
    </dsp:sp>
    <dsp:sp modelId="{F294E6B8-ECA8-420F-A7B4-AFE35839D8FD}">
      <dsp:nvSpPr>
        <dsp:cNvPr id="8" name="Овал 7"/>
        <dsp:cNvSpPr/>
      </dsp:nvSpPr>
      <dsp:spPr bwMode="white">
        <a:xfrm>
          <a:off x="170261" y="320246"/>
          <a:ext cx="1068228" cy="1068228"/>
        </a:xfrm>
        <a:prstGeom prst="ellipse">
          <a:avLst/>
        </a:prstGeom>
      </dsp:spPr>
      <dsp:style>
        <a:lnRef idx="1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70261" y="320246"/>
        <a:ext cx="1068228" cy="1068228"/>
      </dsp:txXfrm>
    </dsp:sp>
    <dsp:sp modelId="{59FBC529-6102-4A89-B916-34AC4284317A}">
      <dsp:nvSpPr>
        <dsp:cNvPr id="9" name="Прямоугольник 8"/>
        <dsp:cNvSpPr/>
      </dsp:nvSpPr>
      <dsp:spPr bwMode="white">
        <a:xfrm>
          <a:off x="1194327" y="1709165"/>
          <a:ext cx="9447396" cy="854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678324" tIns="48260" rIns="48260" bIns="4826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>
              <a:effectLst/>
              <a:latin typeface="Manrope"/>
            </a:rPr>
            <a:t>Технологическое направление</a:t>
          </a:r>
          <a:endParaRPr lang="ru-RU" dirty="0"/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0" i="0" dirty="0">
              <a:effectLst/>
              <a:latin typeface="Manrope"/>
            </a:rPr>
            <a:t>Обучение современным технологиям и их применению в жизни.</a:t>
          </a:r>
          <a:endParaRPr lang="ru-RU" dirty="0"/>
        </a:p>
      </dsp:txBody>
      <dsp:txXfrm>
        <a:off x="1194327" y="1709165"/>
        <a:ext cx="9447396" cy="854583"/>
      </dsp:txXfrm>
    </dsp:sp>
    <dsp:sp modelId="{5535A90F-7AB0-403B-A71D-5B30281A6C64}">
      <dsp:nvSpPr>
        <dsp:cNvPr id="10" name="Овал 9"/>
        <dsp:cNvSpPr/>
      </dsp:nvSpPr>
      <dsp:spPr bwMode="white">
        <a:xfrm>
          <a:off x="660213" y="1602342"/>
          <a:ext cx="1068228" cy="1068228"/>
        </a:xfrm>
        <a:prstGeom prst="ellipse">
          <a:avLst/>
        </a:prstGeom>
      </dsp:spPr>
      <dsp:style>
        <a:lnRef idx="1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60213" y="1602342"/>
        <a:ext cx="1068228" cy="1068228"/>
      </dsp:txXfrm>
    </dsp:sp>
    <dsp:sp modelId="{2F5A39F9-E75C-44F3-B859-B214F52C1C9E}">
      <dsp:nvSpPr>
        <dsp:cNvPr id="11" name="Прямоугольник 10"/>
        <dsp:cNvSpPr/>
      </dsp:nvSpPr>
      <dsp:spPr bwMode="white">
        <a:xfrm>
          <a:off x="1194327" y="2991261"/>
          <a:ext cx="9447396" cy="854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678324" tIns="48260" rIns="48260" bIns="4826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>
              <a:effectLst/>
              <a:latin typeface="Manrope"/>
            </a:rPr>
            <a:t>Художественная направленность</a:t>
          </a:r>
          <a:endParaRPr lang="ru-RU" dirty="0"/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0" i="0" dirty="0">
              <a:effectLst/>
              <a:latin typeface="Manrope"/>
            </a:rPr>
            <a:t>Развитие творческих способностей через искусство и дизайн.</a:t>
          </a:r>
          <a:endParaRPr lang="ru-RU" dirty="0"/>
        </a:p>
      </dsp:txBody>
      <dsp:txXfrm>
        <a:off x="1194327" y="2991261"/>
        <a:ext cx="9447396" cy="854583"/>
      </dsp:txXfrm>
    </dsp:sp>
    <dsp:sp modelId="{DF703042-541F-4487-BA28-F7A234D6E4DF}">
      <dsp:nvSpPr>
        <dsp:cNvPr id="12" name="Овал 11"/>
        <dsp:cNvSpPr/>
      </dsp:nvSpPr>
      <dsp:spPr bwMode="white">
        <a:xfrm>
          <a:off x="660213" y="2884438"/>
          <a:ext cx="1068228" cy="1068228"/>
        </a:xfrm>
        <a:prstGeom prst="ellipse">
          <a:avLst/>
        </a:prstGeom>
      </dsp:spPr>
      <dsp:style>
        <a:lnRef idx="1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60213" y="2884438"/>
        <a:ext cx="1068228" cy="1068228"/>
      </dsp:txXfrm>
    </dsp:sp>
    <dsp:sp modelId="{30E5934D-49F9-4284-B50A-6C8F76A13504}">
      <dsp:nvSpPr>
        <dsp:cNvPr id="13" name="Прямоугольник 12"/>
        <dsp:cNvSpPr/>
      </dsp:nvSpPr>
      <dsp:spPr bwMode="white">
        <a:xfrm>
          <a:off x="704375" y="4273357"/>
          <a:ext cx="9937348" cy="854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7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678324" tIns="48260" rIns="48260" bIns="4826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>
              <a:effectLst/>
              <a:latin typeface="Manrope"/>
            </a:rPr>
            <a:t>Физкультурно-спортивная направленность</a:t>
          </a:r>
          <a:endParaRPr lang="ru-RU" dirty="0"/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0" i="0" dirty="0">
              <a:effectLst/>
              <a:latin typeface="Manrope"/>
            </a:rPr>
            <a:t>Поддержка физического развития и командного духа через спорт.</a:t>
          </a:r>
          <a:endParaRPr lang="ru-RU" dirty="0"/>
        </a:p>
      </dsp:txBody>
      <dsp:txXfrm>
        <a:off x="704375" y="4273357"/>
        <a:ext cx="9937348" cy="854583"/>
      </dsp:txXfrm>
    </dsp:sp>
    <dsp:sp modelId="{FC6712B7-B7F3-4A6A-AD7F-54263E67B065}">
      <dsp:nvSpPr>
        <dsp:cNvPr id="14" name="Овал 13"/>
        <dsp:cNvSpPr/>
      </dsp:nvSpPr>
      <dsp:spPr bwMode="white">
        <a:xfrm>
          <a:off x="170261" y="4166535"/>
          <a:ext cx="1068228" cy="1068228"/>
        </a:xfrm>
        <a:prstGeom prst="ellipse">
          <a:avLst/>
        </a:prstGeom>
      </dsp:spPr>
      <dsp:style>
        <a:lnRef idx="1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70261" y="4166535"/>
        <a:ext cx="1068228" cy="1068228"/>
      </dsp:txXfrm>
    </dsp:sp>
    <dsp:sp modelId="{00BECB02-1249-426A-9690-E3532FC6ACEB}">
      <dsp:nvSpPr>
        <dsp:cNvPr id="3" name="Прямоугольник 2" hidden="1"/>
        <dsp:cNvSpPr/>
      </dsp:nvSpPr>
      <dsp:spPr bwMode="white">
        <a:xfrm>
          <a:off x="157471" y="119899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57471" y="119899"/>
        <a:ext cx="36000" cy="36000"/>
      </dsp:txXfrm>
    </dsp:sp>
    <dsp:sp modelId="{353D58C1-6FFA-495B-AE81-69D83BE80A56}">
      <dsp:nvSpPr>
        <dsp:cNvPr id="5" name="Прямоугольник 4" hidden="1"/>
        <dsp:cNvSpPr/>
      </dsp:nvSpPr>
      <dsp:spPr bwMode="white">
        <a:xfrm>
          <a:off x="1250831" y="2759504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250831" y="2759504"/>
        <a:ext cx="36000" cy="36000"/>
      </dsp:txXfrm>
    </dsp:sp>
    <dsp:sp modelId="{7F1865DA-F031-4887-896B-96B0842F9A31}">
      <dsp:nvSpPr>
        <dsp:cNvPr id="6" name="Прямоугольник 5" hidden="1"/>
        <dsp:cNvSpPr/>
      </dsp:nvSpPr>
      <dsp:spPr bwMode="white">
        <a:xfrm>
          <a:off x="157471" y="5399110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57471" y="5399110"/>
        <a:ext cx="36000" cy="3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BBDDB-11E0-486B-B822-5A0C1ACC15C6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C924D-7C16-424A-8807-90718C8AEAD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C924D-7C16-424A-8807-90718C8AEAD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C924D-7C16-424A-8807-90718C8AEAD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C924D-7C16-424A-8807-90718C8AEAD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EC924D-7C16-424A-8807-90718C8AEAD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E0864-D142-48F4-8A68-07C56AAEC8D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61614-F0DC-4EE9-9CBF-2BE2670BFC1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0.wdp"/><Relationship Id="rId1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microsoft.com/office/2007/relationships/hdphoto" Target="../media/image2.wdp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7000" contrast="19000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24266"/>
            <a:ext cx="9144000" cy="2387600"/>
          </a:xfrm>
        </p:spPr>
        <p:txBody>
          <a:bodyPr>
            <a:normAutofit/>
          </a:bodyPr>
          <a:lstStyle/>
          <a:p>
            <a:r>
              <a:rPr lang="ru-RU" b="1" i="0" cap="all" dirty="0">
                <a:solidFill>
                  <a:schemeClr val="bg1"/>
                </a:solidFill>
                <a:effectLst/>
                <a:latin typeface="Manrope"/>
              </a:rPr>
              <a:t>ДОПОЛНИТЕЛЬНОЕ ОБРАЗОВАНИЕ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96265"/>
            <a:ext cx="9144000" cy="744879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chemeClr val="bg1">
                    <a:lumMod val="85000"/>
                  </a:schemeClr>
                </a:solidFill>
                <a:effectLst/>
                <a:latin typeface="Manrope"/>
              </a:rPr>
              <a:t>Как дополнительные образовательные программы открывают новые горизонты для учащихся.</a:t>
            </a:r>
            <a:endParaRPr lang="ru-RU" b="0" i="0" dirty="0">
              <a:solidFill>
                <a:schemeClr val="bg1">
                  <a:lumMod val="85000"/>
                </a:schemeClr>
              </a:solidFill>
              <a:effectLst/>
              <a:latin typeface="Manrop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4923" y="6858000"/>
            <a:ext cx="6682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chemeClr val="bg1">
                    <a:lumMod val="85000"/>
                  </a:schemeClr>
                </a:solidFill>
                <a:effectLst/>
                <a:latin typeface="Manrope"/>
              </a:rPr>
              <a:t>Средняя школа №1 имени И.И. Марьина</a:t>
            </a:r>
            <a:endParaRPr lang="ru-RU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35" b="89503" l="4356" r="96370">
                        <a14:foregroundMark x1="24501" y1="56354" x2="24501" y2="56354"/>
                        <a14:foregroundMark x1="16334" y1="58011" x2="16334" y2="58011"/>
                        <a14:foregroundMark x1="8167" y1="53591" x2="8167" y2="53591"/>
                        <a14:foregroundMark x1="4537" y1="52486" x2="4537" y2="52486"/>
                        <a14:foregroundMark x1="28857" y1="58564" x2="28857" y2="58564"/>
                        <a14:foregroundMark x1="49183" y1="60773" x2="49183" y2="60773"/>
                        <a14:foregroundMark x1="49365" y1="85083" x2="49365" y2="85083"/>
                        <a14:foregroundMark x1="60436" y1="7735" x2="60436" y2="7735"/>
                        <a14:foregroundMark x1="45009" y1="39779" x2="45009" y2="39779"/>
                        <a14:foregroundMark x1="62976" y1="60221" x2="62976" y2="60221"/>
                        <a14:foregroundMark x1="70417" y1="60773" x2="70417" y2="60773"/>
                        <a14:foregroundMark x1="80399" y1="55801" x2="80399" y2="55801"/>
                        <a14:foregroundMark x1="86751" y1="51381" x2="86751" y2="51381"/>
                        <a14:foregroundMark x1="93103" y1="54144" x2="93103" y2="54144"/>
                        <a14:foregroundMark x1="96370" y1="63536" x2="96370" y2="63536"/>
                        <a14:foregroundMark x1="6897" y1="53591" x2="6897" y2="53591"/>
                        <a14:foregroundMark x1="11615" y1="55801" x2="11615" y2="55801"/>
                        <a14:backgroundMark x1="21960" y1="54696" x2="21960" y2="54696"/>
                        <a14:backgroundMark x1="28494" y1="25967" x2="28494" y2="25967"/>
                        <a14:backgroundMark x1="65880" y1="55801" x2="65880" y2="55801"/>
                        <a14:backgroundMark x1="44828" y1="40331" x2="44828" y2="40331"/>
                        <a14:backgroundMark x1="94374" y1="60221" x2="94374" y2="60221"/>
                        <a14:backgroundMark x1="37931" y1="60221" x2="37931" y2="60221"/>
                        <a14:backgroundMark x1="44828" y1="38674" x2="44828" y2="38674"/>
                      </a14:backgroundRemoval>
                    </a14:imgEffect>
                    <a14:imgEffect>
                      <a14:brightnessContrast contrast="100000"/>
                    </a14:imgEffect>
                    <a14:imgEffect>
                      <a14:sharpenSoften amount="-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1495" y="0"/>
            <a:ext cx="5249008" cy="17242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ПРИКЛАДНАЯ ФИЗИКА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" y="1779728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750" y="1474470"/>
            <a:ext cx="562292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Развитие исследовательского подхода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Обучение прикладной физики способствует развитию у учащихся навыков исследовательской работы, позволяя им проводить эксперименты, анализировать данные и делать выводы.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199" y="6092764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Тимофеева Т.Г.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7-11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20" y="3899604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3578701"/>
            <a:ext cx="4951517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/>
              <a:t>Повышение познавательного интереса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Изучение прикладной физики помогает учащимся понять применение физических законов в реальной жизни, что стимулирует их интерес к предмету и обучению в целом.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ИНФОРМАТИКА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6095045" y="4022897"/>
            <a:ext cx="1893509" cy="1649974"/>
          </a:xfrm>
          <a:prstGeom prst="hexagon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" y="1779728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750" y="1474470"/>
            <a:ext cx="592010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Безопасная работа с цифровыми услугами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Преподавание информатики позволяет подготовить учащихся к безопасному и грамотному использованию цифровых сервисов и ресурсов, что важно в современном мире полного цифрового взаимодействия.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95431" y="5921228"/>
            <a:ext cx="22281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Кислякова И.А.</a:t>
            </a:r>
            <a:endParaRPr lang="ru-RU" sz="2000" b="1" dirty="0"/>
          </a:p>
          <a:p>
            <a:r>
              <a:rPr lang="ru-RU" sz="2000" b="1" dirty="0" err="1"/>
              <a:t>Митюхляева</a:t>
            </a:r>
            <a:r>
              <a:rPr lang="ru-RU" sz="2000" b="1" dirty="0"/>
              <a:t> Т.М.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8-11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50" y="366460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000" y="3336290"/>
            <a:ext cx="5283835" cy="17532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Компьютерная грамотность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Изучение информатики способствует формированию базовых навыков в сфере информационных технологий и развитию компьютерной грамотности среди учащихся.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bldLvl="0" animBg="1"/>
      <p:bldP spid="11" grpId="0"/>
      <p:bldP spid="18" grpId="0"/>
      <p:bldP spid="20" grpId="0"/>
      <p:bldP spid="22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ОСНОВЫ 3</a:t>
            </a:r>
            <a:r>
              <a:rPr lang="en-US" b="1" dirty="0"/>
              <a:t>D </a:t>
            </a:r>
            <a:r>
              <a:rPr lang="ru-RU" b="1" dirty="0"/>
              <a:t>МОДЕЛИРОВАНИЯ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tile tx="-252730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500" y="1474232"/>
            <a:ext cx="45229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Навыки моделирования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Получение умения создавать реалистичные трехмерные объекты, развитие пространственного мышления.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08424" y="5938876"/>
            <a:ext cx="22281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Кривощеков С.Ю.</a:t>
            </a:r>
            <a:endParaRPr lang="ru-RU" sz="2000" b="1" dirty="0"/>
          </a:p>
          <a:p>
            <a:r>
              <a:rPr lang="ru-RU" sz="2000" b="1" dirty="0"/>
              <a:t>Чебыкина О.Г.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5-11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2897346"/>
            <a:ext cx="4046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Креативное мышление</a:t>
            </a:r>
            <a:endParaRPr lang="ru-RU" b="1" dirty="0">
              <a:solidFill>
                <a:srgbClr val="181C24"/>
              </a:solidFill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Стимулирование творческого подхода к созданию объектов, способствует развитию инновационных навыков.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500" y="4351742"/>
            <a:ext cx="4290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Технологический прогресс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Изучение современных технологий в области 3D печати, подготовка к будущим профессиям.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МИР МЕДИА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500" y="1474232"/>
            <a:ext cx="45229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Навыки работы с графикой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Обучение использованию графических программ помогает развивать креативность и технические навыки.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200" y="6033263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Никифорова Г.А.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3-5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2897346"/>
            <a:ext cx="4046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Мультимедийные технологии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Изучение мультимедийных инструментов расширяет горизонты восприятия информации.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500" y="4351742"/>
            <a:ext cx="4290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Эстетическая культура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Формирование эстетической культуры способствует лучшему восприятию искусства и дизайна.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РОБОТОТЕХНИКА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" y="1779728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499" y="1474232"/>
            <a:ext cx="57465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Междисциплинарные занятия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Робототехника способствует объединению различных дисциплин, таких как математика, физика и информатика, в увлекательные и практические занятия.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2-8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50" y="366460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3336080"/>
            <a:ext cx="4951517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/>
              <a:t>Интеграция науки, технологий и инженерного дела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Развитие навыков программирования и конструирования роботов способствует пониманию и применению принципов науки, технологий и инженерного дела в действительности.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20" grpId="0"/>
      <p:bldP spid="22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1000" contrast="30000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198" y="2828835"/>
            <a:ext cx="10677602" cy="1200329"/>
          </a:xfrm>
          <a:prstGeom prst="rect">
            <a:avLst/>
          </a:prstGeom>
          <a:noFill/>
          <a:effectLst>
            <a:glow rad="1727200">
              <a:schemeClr val="tx1">
                <a:alpha val="40000"/>
              </a:schemeClr>
            </a:glo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7200" b="1" i="0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50800" dist="38100" dir="13500000" sx="98000" sy="98000" algn="br" rotWithShape="0">
                    <a:prstClr val="black">
                      <a:alpha val="39000"/>
                    </a:prstClr>
                  </a:outerShdw>
                </a:effectLst>
              </a:rPr>
              <a:t>ХУДОЖЕСТВЕННАЯ</a:t>
            </a:r>
            <a:endParaRPr lang="ru-RU" sz="7200" b="1" i="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chemeClr val="tx1">
                    <a:alpha val="40000"/>
                  </a:schemeClr>
                </a:glow>
                <a:outerShdw blurRad="50800" dist="38100" dir="13500000" sx="98000" sy="98000" algn="br" rotWithShape="0">
                  <a:prstClr val="black">
                    <a:alpha val="39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Современная электронная</a:t>
            </a:r>
            <a:br>
              <a:rPr lang="ru-RU" b="1" dirty="0"/>
            </a:br>
            <a:r>
              <a:rPr lang="ru-RU" b="1" dirty="0"/>
              <a:t>музыка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tile tx="-252730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6921180" y="4443267"/>
            <a:ext cx="1893509" cy="1649974"/>
          </a:xfrm>
          <a:prstGeom prst="hexagon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1779728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750" y="1474470"/>
            <a:ext cx="528193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Глобальное влияние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Электронная музыка имеет глобальное влияние, объединяя аудиторию со всего мира и способствуя культурному обмену через звуковую эстетику.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200" y="6033263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err="1"/>
              <a:t>Мокеев</a:t>
            </a:r>
            <a:r>
              <a:rPr lang="ru-RU" sz="2000" b="1" dirty="0"/>
              <a:t> М.Ю.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5-9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75" y="3237385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74750" y="2908935"/>
            <a:ext cx="574675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Повышение концентрации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Создание электронной музыки требует внимания к деталям и длительной концентрации, что способствует улучшению памяти и внимания у учащихся.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1" y="4648989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750" y="4351655"/>
            <a:ext cx="5920105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Manrope"/>
              </a:rPr>
              <a:t>Улучшение навыков сотрудничества</a:t>
            </a:r>
            <a:endParaRPr lang="ru-RU" b="1" i="0" dirty="0">
              <a:solidFill>
                <a:srgbClr val="000000"/>
              </a:solidFill>
              <a:effectLst/>
              <a:latin typeface="Manrope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Manrope"/>
              </a:rPr>
              <a:t>Совместное создание музыкальных композиций учащимися способствует развитию навыков коммуникации, взаимодействия и сотрудничества в группе.</a:t>
            </a:r>
            <a:endParaRPr lang="ru-RU" b="0" i="0" dirty="0">
              <a:solidFill>
                <a:srgbClr val="000000"/>
              </a:solidFill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bldLvl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5000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4510" y="-143204"/>
            <a:ext cx="17861020" cy="7144407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0509" y="2875001"/>
            <a:ext cx="11870981" cy="1107996"/>
          </a:xfrm>
          <a:prstGeom prst="rect">
            <a:avLst/>
          </a:prstGeom>
          <a:noFill/>
          <a:effectLst>
            <a:glow rad="1727200">
              <a:schemeClr val="tx1">
                <a:alpha val="40000"/>
              </a:schemeClr>
            </a:glo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6600" b="1" i="0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50800" dist="38100" dir="13500000" sx="98000" sy="98000" algn="br" rotWithShape="0">
                    <a:prstClr val="black">
                      <a:alpha val="39000"/>
                    </a:prstClr>
                  </a:outerShdw>
                </a:effectLst>
              </a:rPr>
              <a:t>ФИЗКУЛЬТУРНО-СПОРТИВНАЯ</a:t>
            </a:r>
            <a:endParaRPr lang="ru-RU" sz="6600" b="1" i="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chemeClr val="tx1">
                    <a:alpha val="40000"/>
                  </a:schemeClr>
                </a:glow>
                <a:outerShdw blurRad="50800" dist="38100" dir="13500000" sx="98000" sy="98000" algn="br" rotWithShape="0">
                  <a:prstClr val="black">
                    <a:alpha val="39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ШАХМАТЫ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 l="-32000" b="-3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" y="1515216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499" y="1474232"/>
            <a:ext cx="4789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Интеллектуальное развитие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Шахматы способствуют развитию логического мышления и стратегических навыков.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200" y="6033263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err="1"/>
              <a:t>Ронкина</a:t>
            </a:r>
            <a:r>
              <a:rPr lang="ru-RU" sz="2000" b="1" dirty="0"/>
              <a:t> Д.А.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1-11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12" y="3027175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74499" y="2908854"/>
            <a:ext cx="47897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Аналитические способности</a:t>
            </a:r>
            <a:endParaRPr lang="ru-RU" b="1" dirty="0">
              <a:solidFill>
                <a:srgbClr val="181C24"/>
              </a:solidFill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Шахматы учат анализировать ситуации и принимать обоснованные решения.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12" y="4413974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499" y="4351742"/>
            <a:ext cx="47897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Планирование и предвидение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Развитие навыков планирования и предвидения последствий своих действий.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84902"/>
            <a:ext cx="12192000" cy="53831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7000" contrast="19000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773233" y="2303110"/>
          <a:ext cx="10641723" cy="5555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5" y="2715696"/>
            <a:ext cx="713392" cy="71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13986" y="918887"/>
            <a:ext cx="91426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cap="all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nrope"/>
              </a:rPr>
              <a:t>ОСНОВНЫЕ НАПРАВЛЕНИЯ ДОПОЛНИТЕЛЬНОГО ОБРАЗОВАНИЯ</a:t>
            </a:r>
            <a:endParaRPr lang="ru-RU" sz="3600" b="1" dirty="0">
              <a:solidFill>
                <a:schemeClr val="bg1">
                  <a:lumMod val="9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83" y="4025911"/>
            <a:ext cx="713392" cy="71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394" y="5335600"/>
            <a:ext cx="713393" cy="71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635" y="6646182"/>
            <a:ext cx="713392" cy="71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brightnessContrast bright="-41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198" y="2828835"/>
            <a:ext cx="10677602" cy="1200329"/>
          </a:xfrm>
          <a:prstGeom prst="rect">
            <a:avLst/>
          </a:prstGeom>
          <a:noFill/>
          <a:effectLst>
            <a:glow rad="1727200">
              <a:schemeClr val="tx1">
                <a:alpha val="40000"/>
              </a:schemeClr>
            </a:glo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7200" b="1" i="0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ЕСТЕСТВЕННО-НАУЧНОЕ</a:t>
            </a:r>
            <a:endParaRPr lang="ru-RU" sz="7200" b="1" i="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chemeClr val="tx1"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3170"/>
          </a:xfrm>
        </p:spPr>
        <p:txBody>
          <a:bodyPr/>
          <a:lstStyle/>
          <a:p>
            <a:r>
              <a:rPr lang="ru-RU" b="0" i="0" cap="all" dirty="0">
                <a:solidFill>
                  <a:srgbClr val="181C24"/>
                </a:solidFill>
                <a:effectLst/>
                <a:latin typeface="Manrope"/>
              </a:rPr>
              <a:t>ХИМИЯ И ЗДОРОВЬЕ</a:t>
            </a:r>
            <a:endParaRPr lang="ru-RU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74500" y="1474232"/>
            <a:ext cx="42900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Расширение знаний в химии</a:t>
            </a:r>
            <a:endParaRPr lang="ru-RU" b="1" dirty="0"/>
          </a:p>
          <a:p>
            <a:pPr marL="0" indent="0">
              <a:buNone/>
            </a:pPr>
            <a:r>
              <a:rPr lang="ru-RU" b="0" i="0" dirty="0">
                <a:effectLst/>
                <a:latin typeface="Manrope"/>
              </a:rPr>
              <a:t>Изучение химии помогает понять основы веществ и их взаимодействие, что важно для здоровья.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200" y="6092764"/>
            <a:ext cx="16680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Деткова Н.В.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1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7-8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2897346"/>
            <a:ext cx="40462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Приобретение практических навыков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Практические занятия развивают навыки лабораторной работы и критического мышления.</a:t>
            </a:r>
            <a:endParaRPr lang="ru-RU" b="0" i="0" dirty="0">
              <a:effectLst/>
              <a:latin typeface="Manrope"/>
            </a:endParaRPr>
          </a:p>
          <a:p>
            <a:endParaRPr lang="ru-RU" b="1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500" y="4351742"/>
            <a:ext cx="42900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Актуальность для здоровья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Понимание химии позволяет осознанно подходить к выбору продуктов и лекарств.</a:t>
            </a:r>
            <a:endParaRPr lang="ru-RU" b="0" i="0" dirty="0">
              <a:effectLst/>
              <a:latin typeface="Manrope"/>
            </a:endParaRPr>
          </a:p>
          <a:p>
            <a:endParaRPr lang="ru-RU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 МИРЕ МИКРООРГАНИЗМОВ</a:t>
            </a:r>
            <a:endParaRPr lang="ru-RU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500" y="1474232"/>
            <a:ext cx="42900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Лабораторные опыты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Проводите эксперименты для изучения микроорганизмов в действии.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200" y="6092764"/>
            <a:ext cx="1798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Фефелова С.А.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7-11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2897346"/>
            <a:ext cx="40462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Освоение микроскопии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Научитесь использовать микроскоп для наблюдения за микробами.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500" y="4351742"/>
            <a:ext cx="42900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Работа с живыми культурами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Изучайте и управляйте живыми культурами для глубокого понимания.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ГРАМОТНЫЙ ФИНАНСИСТ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750" y="1474470"/>
            <a:ext cx="528637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Формирование финансовой грамотности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Обучение основам управления личными финансами, планированию бюджета и развитию финансовой ответственности.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199" y="6092764"/>
            <a:ext cx="22281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/>
              <a:t>Клещевникова</a:t>
            </a:r>
            <a:r>
              <a:rPr lang="ru-RU" b="1" dirty="0"/>
              <a:t> А.Н.</a:t>
            </a:r>
            <a:endParaRPr lang="ru-RU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7-8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000" y="2897505"/>
            <a:ext cx="51625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Развитие навыков инвестирования</a:t>
            </a:r>
            <a:endParaRPr lang="ru-RU" b="1" dirty="0">
              <a:solidFill>
                <a:srgbClr val="181C24"/>
              </a:solidFill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Понимание основ инвестирования, рисков и возможностей для будущего финансового благополучия.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750" y="4351655"/>
            <a:ext cx="491998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Польза сбережений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Привитие привычки копить средства, создание финансовой подушки безопасности и понимание ценности финансовой независимости.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/>
          </a:bodyPr>
          <a:lstStyle/>
          <a:p>
            <a:r>
              <a:rPr lang="ru-RU" b="1" dirty="0"/>
              <a:t>ПОЗНАЙ СВОЙ КРАЙ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4587" y="0"/>
            <a:ext cx="7883769" cy="6964680"/>
          </a:xfrm>
          <a:prstGeom prst="hexagon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32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964235" y="3674917"/>
            <a:ext cx="1893509" cy="1649974"/>
          </a:xfrm>
          <a:prstGeom prst="hexagon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6" y="1558583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500" y="1474232"/>
            <a:ext cx="45229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Краеведческие экскурсии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Уникальные экскурсии по родному краю, которые развивают интерес к истории.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199" y="6092764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Тимофеева Т.Г.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1-4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3014423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167" y="2897346"/>
            <a:ext cx="4046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Природоохранная работа</a:t>
            </a:r>
            <a:endParaRPr lang="ru-RU" b="1" dirty="0">
              <a:solidFill>
                <a:srgbClr val="181C24"/>
              </a:solidFill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Участие в проектах по охране природы, формирующих экологическую ответственность.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2" y="4471066"/>
            <a:ext cx="866335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74500" y="4351742"/>
            <a:ext cx="4290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181C24"/>
                </a:solidFill>
                <a:effectLst/>
                <a:latin typeface="Manrope"/>
              </a:rPr>
              <a:t>Оздоровительные выходы на природу</a:t>
            </a:r>
            <a:endParaRPr lang="ru-RU" b="1" i="0" dirty="0">
              <a:solidFill>
                <a:srgbClr val="181C24"/>
              </a:solidFill>
              <a:effectLst/>
              <a:latin typeface="Manrope"/>
            </a:endParaRPr>
          </a:p>
          <a:p>
            <a:r>
              <a:rPr lang="ru-RU" b="0" i="0" dirty="0">
                <a:effectLst/>
                <a:latin typeface="Manrope"/>
              </a:rPr>
              <a:t>Программы на свежем воздухе, способствующие укреплению здоровья детей.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1" grpId="0"/>
      <p:bldP spid="18" grpId="0"/>
      <p:bldP spid="20" grpId="0"/>
      <p:bldP spid="22" grpId="0"/>
      <p:bldP spid="25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2000" contrast="37000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198" y="2828835"/>
            <a:ext cx="10677602" cy="1200329"/>
          </a:xfrm>
          <a:prstGeom prst="rect">
            <a:avLst/>
          </a:prstGeom>
          <a:noFill/>
          <a:effectLst>
            <a:glow rad="1727200">
              <a:schemeClr val="tx1">
                <a:alpha val="40000"/>
              </a:schemeClr>
            </a:glo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7200" b="1" i="0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50800" dist="38100" dir="13500000" sx="98000" sy="98000" algn="br" rotWithShape="0">
                    <a:prstClr val="black">
                      <a:alpha val="39000"/>
                    </a:prstClr>
                  </a:outerShdw>
                </a:effectLst>
              </a:rPr>
              <a:t>ТЕХНОЛОГИЧЕСКОЕ</a:t>
            </a:r>
            <a:endParaRPr lang="ru-RU" sz="7200" b="1" i="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chemeClr val="tx1">
                    <a:alpha val="40000"/>
                  </a:schemeClr>
                </a:glow>
                <a:outerShdw blurRad="50800" dist="38100" dir="13500000" sx="98000" sy="98000" algn="br" rotWithShape="0">
                  <a:prstClr val="black">
                    <a:alpha val="39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429703" cy="9431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ЭНЕРГЕТИКА В СОВРЕМЕННОМ МИРЕ</a:t>
            </a:r>
            <a:endParaRPr lang="ru-RU" b="1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6495415" y="0"/>
            <a:ext cx="7882890" cy="6964680"/>
          </a:xfrm>
          <a:prstGeom prst="hexagon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797040" y="1125416"/>
            <a:ext cx="1060704" cy="914400"/>
          </a:xfrm>
          <a:prstGeom prst="hexagon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6380795" y="4345477"/>
            <a:ext cx="1893509" cy="1649974"/>
          </a:xfrm>
          <a:prstGeom prst="hexagon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" y="1779728"/>
            <a:ext cx="866335" cy="8663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74750" y="1474470"/>
            <a:ext cx="532066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Углубление физических знаний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Изучение энергетики позволяет школьникам углубить свои знания в области физики, понять принципы энергетических процессов и их влияние на окружающий мир.</a:t>
            </a:r>
            <a:endParaRPr lang="ru-RU" b="0" i="0" dirty="0">
              <a:effectLst/>
              <a:latin typeface="Manrope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7" y="5973762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38199" y="6092764"/>
            <a:ext cx="2228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Иванова И.Н.</a:t>
            </a:r>
            <a:endParaRPr lang="ru-RU" sz="20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11" y="5995006"/>
            <a:ext cx="519112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78235" y="5913954"/>
            <a:ext cx="10967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2 час в неделю</a:t>
            </a:r>
            <a:endParaRPr lang="ru-RU" sz="2000" b="1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98" y="5900619"/>
            <a:ext cx="7078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81108" y="6092764"/>
            <a:ext cx="1499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7-9 классы</a:t>
            </a:r>
            <a:endParaRPr lang="ru-RU" sz="20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7" y="4089400"/>
            <a:ext cx="820282" cy="82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143000" y="3394075"/>
            <a:ext cx="5459095" cy="17532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/>
              <a:t>Применение в проектной деятельности</a:t>
            </a:r>
            <a:endParaRPr lang="ru-RU" b="1" dirty="0"/>
          </a:p>
          <a:p>
            <a:r>
              <a:rPr lang="ru-RU" b="0" i="0" dirty="0">
                <a:effectLst/>
                <a:latin typeface="Manrope"/>
              </a:rPr>
              <a:t>Знания, усвоенные в области энергетики, способствуют развитию навыков проектирования, анализа и решения задач, что полезно не только в учебе, но и в будущей профессиональной деятельности.</a:t>
            </a:r>
            <a:endParaRPr lang="ru-RU" b="0" i="0" dirty="0">
              <a:effectLst/>
              <a:latin typeface="Manrop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animBg="1"/>
      <p:bldP spid="8" grpId="0" bldLvl="0" animBg="1"/>
      <p:bldP spid="11" grpId="0"/>
      <p:bldP spid="18" grpId="0"/>
      <p:bldP spid="20" grpId="0"/>
      <p:bldP spid="22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5258</Words>
  <Application>WPS Presentation</Application>
  <PresentationFormat>Широкоэкранный</PresentationFormat>
  <Paragraphs>210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SimSun</vt:lpstr>
      <vt:lpstr>Wingdings</vt:lpstr>
      <vt:lpstr>Manrope</vt:lpstr>
      <vt:lpstr>Segoe Print</vt:lpstr>
      <vt:lpstr>Calibri Light</vt:lpstr>
      <vt:lpstr>Calibri</vt:lpstr>
      <vt:lpstr>Microsoft YaHei</vt:lpstr>
      <vt:lpstr>Arial Unicode MS</vt:lpstr>
      <vt:lpstr>Тема Office</vt:lpstr>
      <vt:lpstr>ДОПОЛНИТЕЛЬНОЕ ОБРАЗОВАНИЕ</vt:lpstr>
      <vt:lpstr>PowerPoint 演示文稿</vt:lpstr>
      <vt:lpstr>PowerPoint 演示文稿</vt:lpstr>
      <vt:lpstr>ХИМИЯ И ЗДОРОВЬЕ</vt:lpstr>
      <vt:lpstr>В МИРЕ МИКРООРГАНИЗМОВ</vt:lpstr>
      <vt:lpstr>ГРАМОТНЫЙ ФИНАНСИСТ</vt:lpstr>
      <vt:lpstr>ПОЗНАЙ СВОЙ КРАЙ</vt:lpstr>
      <vt:lpstr>PowerPoint 演示文稿</vt:lpstr>
      <vt:lpstr>ЭНЕРГЕТИКА В СОВРЕМЕННОМ МИРЕ</vt:lpstr>
      <vt:lpstr>ПРИКЛАДНАЯ ФИЗИКА</vt:lpstr>
      <vt:lpstr>ИНФОРМАТИКА</vt:lpstr>
      <vt:lpstr>ОСНОВЫ 3D МОДЕЛИРОВАНИЯ</vt:lpstr>
      <vt:lpstr>МИР МЕДИА</vt:lpstr>
      <vt:lpstr>РОБОТОТЕХНИКА</vt:lpstr>
      <vt:lpstr>PowerPoint 演示文稿</vt:lpstr>
      <vt:lpstr>Современная электронная музыка</vt:lpstr>
      <vt:lpstr>PowerPoint 演示文稿</vt:lpstr>
      <vt:lpstr>ШАХМАТЫ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ДОПОЛНИТЕЛЬНОЕ ОБРАЗОВАНИЕ</dc:title>
  <dc:creator>ADM</dc:creator>
  <cp:lastModifiedBy>User</cp:lastModifiedBy>
  <cp:revision>31</cp:revision>
  <dcterms:created xsi:type="dcterms:W3CDTF">2024-09-04T04:53:00Z</dcterms:created>
  <dcterms:modified xsi:type="dcterms:W3CDTF">2024-10-22T05:55:36Z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8206DD3CBFBF481C8A2A6C1645DEC088_12</vt:lpwstr>
  </property>
  <property fmtid="{D5CDD505-2E9C-101B-9397-08002B2CF9AE}" pid="3" name="KSOProductBuildVer">
    <vt:lpwstr>1049-12.2.0.18283</vt:lpwstr>
  </property>
</Properties>
</file>